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70" r:id="rId7"/>
    <p:sldId id="260" r:id="rId8"/>
    <p:sldId id="261" r:id="rId9"/>
    <p:sldId id="271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76" r:id="rId18"/>
    <p:sldId id="281" r:id="rId19"/>
    <p:sldId id="280" r:id="rId20"/>
    <p:sldId id="269" r:id="rId21"/>
    <p:sldId id="284" r:id="rId22"/>
    <p:sldId id="283" r:id="rId23"/>
    <p:sldId id="282" r:id="rId24"/>
    <p:sldId id="262" r:id="rId25"/>
    <p:sldId id="267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dec Pro ExtraBold" panose="020B0604020202020204" charset="0"/>
      <p:regular r:id="rId31"/>
    </p:embeddedFont>
    <p:embeddedFont>
      <p:font typeface="Open Sans Bold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291" autoAdjust="0"/>
  </p:normalViewPr>
  <p:slideViewPr>
    <p:cSldViewPr>
      <p:cViewPr varScale="1">
        <p:scale>
          <a:sx n="49" d="100"/>
          <a:sy n="49" d="100"/>
        </p:scale>
        <p:origin x="9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314DE-EEBC-BAE5-6EC9-C95FC513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2988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A8E45-DDCF-6612-A036-2534BF4AEC8A}"/>
              </a:ext>
            </a:extLst>
          </p:cNvPr>
          <p:cNvSpPr txBox="1"/>
          <p:nvPr/>
        </p:nvSpPr>
        <p:spPr>
          <a:xfrm>
            <a:off x="1757974" y="7800556"/>
            <a:ext cx="147720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 University of Global Village, Barishal-8200, Bangladesh</a:t>
            </a:r>
            <a:b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Information and Communication Technology, Islamic University, Kushtia-7003, Bangladesh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20100-84BF-C4F4-DB0B-65A1132FDD58}"/>
              </a:ext>
            </a:extLst>
          </p:cNvPr>
          <p:cNvSpPr txBox="1"/>
          <p:nvPr/>
        </p:nvSpPr>
        <p:spPr>
          <a:xfrm>
            <a:off x="1629179" y="4177190"/>
            <a:ext cx="1502963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RoseVision: An Android Application To Detect Rose Leaf Diseases Using Modified Convolutional Neural Network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85FE3-D773-9916-8283-A369431C3EF8}"/>
              </a:ext>
            </a:extLst>
          </p:cNvPr>
          <p:cNvSpPr txBox="1"/>
          <p:nvPr/>
        </p:nvSpPr>
        <p:spPr>
          <a:xfrm>
            <a:off x="2483944" y="6927591"/>
            <a:ext cx="1332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Saidul Islam Nayan, Syed Mahfuzur Rahman, Nosin Ibna Mahbub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9DBB8FB-6267-B093-46C8-20DD09614280}"/>
              </a:ext>
            </a:extLst>
          </p:cNvPr>
          <p:cNvSpPr/>
          <p:nvPr/>
        </p:nvSpPr>
        <p:spPr>
          <a:xfrm>
            <a:off x="14592495" y="7573922"/>
            <a:ext cx="3695505" cy="2713078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6838" b="-72768"/>
            </a:stretch>
          </a:blipFill>
        </p:spPr>
      </p:sp>
    </p:spTree>
    <p:extLst>
      <p:ext uri="{BB962C8B-B14F-4D97-AF65-F5344CB8AC3E}">
        <p14:creationId xmlns:p14="http://schemas.microsoft.com/office/powerpoint/2010/main" val="383028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5" y="7754895"/>
            <a:ext cx="1965876" cy="2532106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00779" b="-4431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5023586" y="495300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Codec Pro ExtraBold"/>
              </a:rPr>
              <a:t>Dataset Collection</a:t>
            </a:r>
          </a:p>
        </p:txBody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2E5E47E9-F77C-B93C-D40E-001C16F5DA9D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1D449DF5-E8D0-5D87-0E29-AD86784CDB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78B54A9-D48C-7293-A655-2E305E2F397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B300342E-12C7-DB01-A158-B268F592A7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A3B717E3-4FF8-308C-B204-5F77F94156F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grpSp>
        <p:nvGrpSpPr>
          <p:cNvPr id="55" name="Group 38">
            <a:extLst>
              <a:ext uri="{FF2B5EF4-FFF2-40B4-BE49-F238E27FC236}">
                <a16:creationId xmlns:a16="http://schemas.microsoft.com/office/drawing/2014/main" id="{81915E09-8C58-A0F4-4757-45B3D34159AF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B0E5E728-1B51-3843-1B70-E4573914344F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6F36BD5B-75A5-9CEA-290A-5003A25ECE7D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3DD202-47B5-A05B-98E1-A4EC35384AB8}"/>
              </a:ext>
            </a:extLst>
          </p:cNvPr>
          <p:cNvSpPr txBox="1"/>
          <p:nvPr/>
        </p:nvSpPr>
        <p:spPr>
          <a:xfrm>
            <a:off x="2467213" y="2286635"/>
            <a:ext cx="133535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RoseNet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(an extensive dataset of 4342 images of rose leaves, both diseased and disease-free, classified into three classes.)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8F9554-6F47-9C72-C944-0581DA963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43223"/>
              </p:ext>
            </p:extLst>
          </p:nvPr>
        </p:nvGraphicFramePr>
        <p:xfrm>
          <a:off x="5562600" y="4254428"/>
          <a:ext cx="8001000" cy="2607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8977">
                  <a:extLst>
                    <a:ext uri="{9D8B030D-6E8A-4147-A177-3AD203B41FA5}">
                      <a16:colId xmlns:a16="http://schemas.microsoft.com/office/drawing/2014/main" val="3146578692"/>
                    </a:ext>
                  </a:extLst>
                </a:gridCol>
                <a:gridCol w="3912023">
                  <a:extLst>
                    <a:ext uri="{9D8B030D-6E8A-4147-A177-3AD203B41FA5}">
                      <a16:colId xmlns:a16="http://schemas.microsoft.com/office/drawing/2014/main" val="2558366425"/>
                    </a:ext>
                  </a:extLst>
                </a:gridCol>
              </a:tblGrid>
              <a:tr h="714868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Name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Images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378705"/>
                  </a:ext>
                </a:extLst>
              </a:tr>
              <a:tr h="630765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1434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322849"/>
                  </a:ext>
                </a:extLst>
              </a:tr>
              <a:tr h="630765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1478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46531"/>
                  </a:ext>
                </a:extLst>
              </a:tr>
              <a:tr h="630765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1430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362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C9DDA20-60E4-C4E6-40FC-F3D9B49A4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9" y="6870383"/>
            <a:ext cx="8621105" cy="30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5" y="7754895"/>
            <a:ext cx="1965876" cy="2532106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00779" b="-4431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4876800" y="266700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 Preprocessing</a:t>
            </a:r>
          </a:p>
        </p:txBody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2E5E47E9-F77C-B93C-D40E-001C16F5DA9D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1D449DF5-E8D0-5D87-0E29-AD86784CDB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78B54A9-D48C-7293-A655-2E305E2F397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B300342E-12C7-DB01-A158-B268F592A7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A3B717E3-4FF8-308C-B204-5F77F94156F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id="55" name="Group 38">
            <a:extLst>
              <a:ext uri="{FF2B5EF4-FFF2-40B4-BE49-F238E27FC236}">
                <a16:creationId xmlns:a16="http://schemas.microsoft.com/office/drawing/2014/main" id="{81915E09-8C58-A0F4-4757-45B3D34159AF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B0E5E728-1B51-3843-1B70-E4573914344F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6F36BD5B-75A5-9CEA-290A-5003A25ECE7D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D60244-7334-CD28-736C-20529A457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07" y="1257300"/>
            <a:ext cx="12999777" cy="8747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4600F-95F0-7F07-D982-7D67F51A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98" y="3071386"/>
            <a:ext cx="6114302" cy="70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5" y="7754895"/>
            <a:ext cx="1965876" cy="2532106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00779" b="-44314"/>
            </a:stretch>
          </a:blipFill>
        </p:spPr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2E5E47E9-F77C-B93C-D40E-001C16F5DA9D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1D449DF5-E8D0-5D87-0E29-AD86784CDB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78B54A9-D48C-7293-A655-2E305E2F397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B300342E-12C7-DB01-A158-B268F592A7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A3B717E3-4FF8-308C-B204-5F77F94156F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grpSp>
        <p:nvGrpSpPr>
          <p:cNvPr id="55" name="Group 38">
            <a:extLst>
              <a:ext uri="{FF2B5EF4-FFF2-40B4-BE49-F238E27FC236}">
                <a16:creationId xmlns:a16="http://schemas.microsoft.com/office/drawing/2014/main" id="{81915E09-8C58-A0F4-4757-45B3D34159AF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B0E5E728-1B51-3843-1B70-E4573914344F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6F36BD5B-75A5-9CEA-290A-5003A25ECE7D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1150E7-6462-9350-C5B7-1B14093696F1}"/>
              </a:ext>
            </a:extLst>
          </p:cNvPr>
          <p:cNvSpPr txBox="1"/>
          <p:nvPr/>
        </p:nvSpPr>
        <p:spPr>
          <a:xfrm>
            <a:off x="2209800" y="2552700"/>
            <a:ext cx="61721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  <a:p>
            <a:pPr marL="400050" indent="-400050">
              <a:buAutoNum type="romanLcParenBoth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educing their Resolution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" indent="-400050">
              <a:buAutoNum type="romanLcParenBoth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Standardization </a:t>
            </a:r>
          </a:p>
          <a:p>
            <a:pPr marL="400050" indent="-400050">
              <a:buAutoNum type="romanLcParenBoth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ugmentation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" indent="-400050">
              <a:buAutoNum type="romanLcParenBoth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Validation Split</a:t>
            </a:r>
          </a:p>
        </p:txBody>
      </p:sp>
    </p:spTree>
    <p:extLst>
      <p:ext uri="{BB962C8B-B14F-4D97-AF65-F5344CB8AC3E}">
        <p14:creationId xmlns:p14="http://schemas.microsoft.com/office/powerpoint/2010/main" val="133451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>
            <a:extLst>
              <a:ext uri="{FF2B5EF4-FFF2-40B4-BE49-F238E27FC236}">
                <a16:creationId xmlns:a16="http://schemas.microsoft.com/office/drawing/2014/main" id="{C66388FE-D69C-5F14-964F-91238939BC51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3" name="Group 42">
              <a:extLst>
                <a:ext uri="{FF2B5EF4-FFF2-40B4-BE49-F238E27FC236}">
                  <a16:creationId xmlns:a16="http://schemas.microsoft.com/office/drawing/2014/main" id="{63F2BCCB-FF82-A733-891B-831F2D5F401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43">
                <a:extLst>
                  <a:ext uri="{FF2B5EF4-FFF2-40B4-BE49-F238E27FC236}">
                    <a16:creationId xmlns:a16="http://schemas.microsoft.com/office/drawing/2014/main" id="{A7741B31-B5A5-1BBF-0656-C63E1BD714D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6" name="TextBox 44">
                <a:extLst>
                  <a:ext uri="{FF2B5EF4-FFF2-40B4-BE49-F238E27FC236}">
                    <a16:creationId xmlns:a16="http://schemas.microsoft.com/office/drawing/2014/main" id="{6F1A2E15-905B-4600-E534-0D8F982B94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45">
              <a:extLst>
                <a:ext uri="{FF2B5EF4-FFF2-40B4-BE49-F238E27FC236}">
                  <a16:creationId xmlns:a16="http://schemas.microsoft.com/office/drawing/2014/main" id="{AE56A3EB-3D86-D4AF-8772-8CD0E69F883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F30D6EAF-4094-747A-34B8-A2C2ADADA838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793C923C-74A1-BBE1-B183-73AAE951838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7A8588CA-D58B-7BA1-E993-00B00A08F4B8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41">
            <a:extLst>
              <a:ext uri="{FF2B5EF4-FFF2-40B4-BE49-F238E27FC236}">
                <a16:creationId xmlns:a16="http://schemas.microsoft.com/office/drawing/2014/main" id="{AD4C302F-9899-9B6E-DE63-B0982714EEF9}"/>
              </a:ext>
            </a:extLst>
          </p:cNvPr>
          <p:cNvSpPr txBox="1"/>
          <p:nvPr/>
        </p:nvSpPr>
        <p:spPr>
          <a:xfrm>
            <a:off x="4876800" y="523585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Model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FC7490-2E91-6023-A5DD-42297DAE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42" y="2734249"/>
            <a:ext cx="16035458" cy="48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>
            <a:extLst>
              <a:ext uri="{FF2B5EF4-FFF2-40B4-BE49-F238E27FC236}">
                <a16:creationId xmlns:a16="http://schemas.microsoft.com/office/drawing/2014/main" id="{C66388FE-D69C-5F14-964F-91238939BC51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3" name="Group 42">
              <a:extLst>
                <a:ext uri="{FF2B5EF4-FFF2-40B4-BE49-F238E27FC236}">
                  <a16:creationId xmlns:a16="http://schemas.microsoft.com/office/drawing/2014/main" id="{63F2BCCB-FF82-A733-891B-831F2D5F401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43">
                <a:extLst>
                  <a:ext uri="{FF2B5EF4-FFF2-40B4-BE49-F238E27FC236}">
                    <a16:creationId xmlns:a16="http://schemas.microsoft.com/office/drawing/2014/main" id="{A7741B31-B5A5-1BBF-0656-C63E1BD714D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6" name="TextBox 44">
                <a:extLst>
                  <a:ext uri="{FF2B5EF4-FFF2-40B4-BE49-F238E27FC236}">
                    <a16:creationId xmlns:a16="http://schemas.microsoft.com/office/drawing/2014/main" id="{6F1A2E15-905B-4600-E534-0D8F982B94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45">
              <a:extLst>
                <a:ext uri="{FF2B5EF4-FFF2-40B4-BE49-F238E27FC236}">
                  <a16:creationId xmlns:a16="http://schemas.microsoft.com/office/drawing/2014/main" id="{AE56A3EB-3D86-D4AF-8772-8CD0E69F883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F30D6EAF-4094-747A-34B8-A2C2ADADA838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793C923C-74A1-BBE1-B183-73AAE951838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7A8588CA-D58B-7BA1-E993-00B00A08F4B8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41">
            <a:extLst>
              <a:ext uri="{FF2B5EF4-FFF2-40B4-BE49-F238E27FC236}">
                <a16:creationId xmlns:a16="http://schemas.microsoft.com/office/drawing/2014/main" id="{AD4C302F-9899-9B6E-DE63-B0982714EEF9}"/>
              </a:ext>
            </a:extLst>
          </p:cNvPr>
          <p:cNvSpPr txBox="1"/>
          <p:nvPr/>
        </p:nvSpPr>
        <p:spPr>
          <a:xfrm>
            <a:off x="4876800" y="449468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Model Parameters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DE8639F-A99A-9095-D55A-FC2313DF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686825"/>
              </p:ext>
            </p:extLst>
          </p:nvPr>
        </p:nvGraphicFramePr>
        <p:xfrm>
          <a:off x="2971800" y="2719160"/>
          <a:ext cx="12429750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4875">
                  <a:extLst>
                    <a:ext uri="{9D8B030D-6E8A-4147-A177-3AD203B41FA5}">
                      <a16:colId xmlns:a16="http://schemas.microsoft.com/office/drawing/2014/main" val="3990369385"/>
                    </a:ext>
                  </a:extLst>
                </a:gridCol>
                <a:gridCol w="6214875">
                  <a:extLst>
                    <a:ext uri="{9D8B030D-6E8A-4147-A177-3AD203B41FA5}">
                      <a16:colId xmlns:a16="http://schemas.microsoft.com/office/drawing/2014/main" val="2328222902"/>
                    </a:ext>
                  </a:extLst>
                </a:gridCol>
              </a:tblGrid>
              <a:tr h="560218">
                <a:tc>
                  <a:txBody>
                    <a:bodyPr/>
                    <a:lstStyle/>
                    <a:p>
                      <a:r>
                        <a:rPr lang="en-US" sz="32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 Name</a:t>
                      </a:r>
                      <a:endParaRPr lang="en-US" sz="3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  <a:endParaRPr lang="en-US" sz="3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8969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epochs 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+mn-lt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099722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 size 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+mn-lt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68104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Loss function 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 cross entropy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582085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 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+mn-lt"/>
                        </a:rPr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651079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+mn-lt"/>
                        </a:rPr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 err="1">
                          <a:latin typeface="+mn-lt"/>
                        </a:rPr>
                        <a:t>Relu</a:t>
                      </a:r>
                      <a:r>
                        <a:rPr lang="en-US" sz="3200" b="0" dirty="0">
                          <a:latin typeface="+mn-lt"/>
                        </a:rPr>
                        <a:t> and </a:t>
                      </a:r>
                      <a:r>
                        <a:rPr lang="en-US" sz="3200" b="0" dirty="0" err="1">
                          <a:latin typeface="+mn-lt"/>
                        </a:rPr>
                        <a:t>Softmax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87913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+mn-lt"/>
                        </a:rPr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56130"/>
                  </a:ext>
                </a:extLst>
              </a:tr>
              <a:tr h="560218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Train: Validation: Test </a:t>
                      </a:r>
                      <a:endParaRPr lang="en-US" sz="3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70:20:10</a:t>
                      </a:r>
                      <a:r>
                        <a:rPr lang="en-US" sz="3200" b="0" dirty="0"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3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83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>
            <a:extLst>
              <a:ext uri="{FF2B5EF4-FFF2-40B4-BE49-F238E27FC236}">
                <a16:creationId xmlns:a16="http://schemas.microsoft.com/office/drawing/2014/main" id="{C66388FE-D69C-5F14-964F-91238939BC51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3" name="Group 42">
              <a:extLst>
                <a:ext uri="{FF2B5EF4-FFF2-40B4-BE49-F238E27FC236}">
                  <a16:creationId xmlns:a16="http://schemas.microsoft.com/office/drawing/2014/main" id="{63F2BCCB-FF82-A733-891B-831F2D5F401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43">
                <a:extLst>
                  <a:ext uri="{FF2B5EF4-FFF2-40B4-BE49-F238E27FC236}">
                    <a16:creationId xmlns:a16="http://schemas.microsoft.com/office/drawing/2014/main" id="{A7741B31-B5A5-1BBF-0656-C63E1BD714D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6" name="TextBox 44">
                <a:extLst>
                  <a:ext uri="{FF2B5EF4-FFF2-40B4-BE49-F238E27FC236}">
                    <a16:creationId xmlns:a16="http://schemas.microsoft.com/office/drawing/2014/main" id="{6F1A2E15-905B-4600-E534-0D8F982B94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45">
              <a:extLst>
                <a:ext uri="{FF2B5EF4-FFF2-40B4-BE49-F238E27FC236}">
                  <a16:creationId xmlns:a16="http://schemas.microsoft.com/office/drawing/2014/main" id="{AE56A3EB-3D86-D4AF-8772-8CD0E69F883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F30D6EAF-4094-747A-34B8-A2C2ADADA838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793C923C-74A1-BBE1-B183-73AAE951838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7A8588CA-D58B-7BA1-E993-00B00A08F4B8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41">
            <a:extLst>
              <a:ext uri="{FF2B5EF4-FFF2-40B4-BE49-F238E27FC236}">
                <a16:creationId xmlns:a16="http://schemas.microsoft.com/office/drawing/2014/main" id="{AD4C302F-9899-9B6E-DE63-B0982714EEF9}"/>
              </a:ext>
            </a:extLst>
          </p:cNvPr>
          <p:cNvSpPr txBox="1"/>
          <p:nvPr/>
        </p:nvSpPr>
        <p:spPr>
          <a:xfrm>
            <a:off x="4876800" y="449468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App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BEEC3E-002A-141D-C63A-6FCFF2E45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69" y="1943100"/>
            <a:ext cx="5829300" cy="582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336A1-0B99-278F-A16D-3414192DB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4330"/>
          <a:stretch/>
        </p:blipFill>
        <p:spPr>
          <a:xfrm>
            <a:off x="7635500" y="6261711"/>
            <a:ext cx="10193568" cy="36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>
            <a:extLst>
              <a:ext uri="{FF2B5EF4-FFF2-40B4-BE49-F238E27FC236}">
                <a16:creationId xmlns:a16="http://schemas.microsoft.com/office/drawing/2014/main" id="{8FC3F284-8815-2E1C-3006-3AA92248A544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C7A8597A-3E06-F73D-10E1-AFF8581A69F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C4560D3D-95E6-17D0-1259-EE54A3C558E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61A89E2-6B57-FEA9-EF30-36D4EB961A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06D4DCB5-63FF-C32A-54B6-563ACF22ABF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69BB070A-7752-24F2-8DD4-F5C91A4922A2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AA7E5FBF-81B8-DBFB-DA1C-668F8F37A4B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222A7DF-2CE2-DD3C-E545-5119D0D35C5E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968CE360-0129-782E-EAA5-26048D6CB586}"/>
              </a:ext>
            </a:extLst>
          </p:cNvPr>
          <p:cNvSpPr txBox="1"/>
          <p:nvPr/>
        </p:nvSpPr>
        <p:spPr>
          <a:xfrm>
            <a:off x="7506294" y="425091"/>
            <a:ext cx="4685706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0AEFF4-F10A-1CD1-68B3-A2053C13C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/>
          <a:stretch/>
        </p:blipFill>
        <p:spPr>
          <a:xfrm>
            <a:off x="1905000" y="1958640"/>
            <a:ext cx="6400795" cy="3932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96962E-E13D-8202-4B98-85BADC11E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7"/>
          <a:stretch/>
        </p:blipFill>
        <p:spPr>
          <a:xfrm>
            <a:off x="1904999" y="6019461"/>
            <a:ext cx="6400795" cy="39246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A33344-D929-EF1E-9664-0D67D205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945" y="2770661"/>
            <a:ext cx="8070655" cy="62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B0CCF-8742-438F-6A7F-97EF6EDC0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78243"/>
              </p:ext>
            </p:extLst>
          </p:nvPr>
        </p:nvGraphicFramePr>
        <p:xfrm>
          <a:off x="3617302" y="246900"/>
          <a:ext cx="11687176" cy="9793200"/>
        </p:xfrm>
        <a:graphic>
          <a:graphicData uri="http://schemas.openxmlformats.org/drawingml/2006/table">
            <a:tbl>
              <a:tblPr/>
              <a:tblGrid>
                <a:gridCol w="2694787">
                  <a:extLst>
                    <a:ext uri="{9D8B030D-6E8A-4147-A177-3AD203B41FA5}">
                      <a16:colId xmlns:a16="http://schemas.microsoft.com/office/drawing/2014/main" val="3954098362"/>
                    </a:ext>
                  </a:extLst>
                </a:gridCol>
                <a:gridCol w="2743989">
                  <a:extLst>
                    <a:ext uri="{9D8B030D-6E8A-4147-A177-3AD203B41FA5}">
                      <a16:colId xmlns:a16="http://schemas.microsoft.com/office/drawing/2014/main" val="139822101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73875735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4258437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76396129"/>
                    </a:ext>
                  </a:extLst>
                </a:gridCol>
              </a:tblGrid>
              <a:tr h="783768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Name</a:t>
                      </a: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Name 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Recall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F1-score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358235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DenseNet12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413413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831339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842594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69297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466904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930164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InceptionV3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532352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271133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75074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066089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541375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851563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430879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902085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370463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857979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84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746472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849437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733503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587580"/>
                  </a:ext>
                </a:extLst>
              </a:tr>
              <a:tr h="375393">
                <a:tc rowSpan="3"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MCNN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Spot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519486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 Mildew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176579"/>
                  </a:ext>
                </a:extLst>
              </a:tr>
              <a:tr h="375393">
                <a:tc vMerge="1"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Leaf 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149" marR="48149" marT="24074" marB="240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40044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DAD0AC2-EA29-E661-7CE8-B315B14E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53987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8FC3F284-8815-2E1C-3006-3AA92248A544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C7A8597A-3E06-F73D-10E1-AFF8581A69F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C4560D3D-95E6-17D0-1259-EE54A3C558E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61A89E2-6B57-FEA9-EF30-36D4EB961A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06D4DCB5-63FF-C32A-54B6-563ACF22ABF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15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69BB070A-7752-24F2-8DD4-F5C91A4922A2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AA7E5FBF-81B8-DBFB-DA1C-668F8F37A4B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222A7DF-2CE2-DD3C-E545-5119D0D35C5E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407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DAD0AC2-EA29-E661-7CE8-B315B14E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53987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8FC3F284-8815-2E1C-3006-3AA92248A544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C7A8597A-3E06-F73D-10E1-AFF8581A69F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C4560D3D-95E6-17D0-1259-EE54A3C558E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61A89E2-6B57-FEA9-EF30-36D4EB961A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06D4DCB5-63FF-C32A-54B6-563ACF22ABF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69BB070A-7752-24F2-8DD4-F5C91A4922A2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AA7E5FBF-81B8-DBFB-DA1C-668F8F37A4B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222A7DF-2CE2-DD3C-E545-5119D0D35C5E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9B3EA-E721-D244-B0B6-D35BAF52E6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66" y="1829229"/>
            <a:ext cx="13479108" cy="80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DAD0AC2-EA29-E661-7CE8-B315B14E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53987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8FC3F284-8815-2E1C-3006-3AA92248A544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C7A8597A-3E06-F73D-10E1-AFF8581A69F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C4560D3D-95E6-17D0-1259-EE54A3C558E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44">
                <a:extLst>
                  <a:ext uri="{FF2B5EF4-FFF2-40B4-BE49-F238E27FC236}">
                    <a16:creationId xmlns:a16="http://schemas.microsoft.com/office/drawing/2014/main" id="{161A89E2-6B57-FEA9-EF30-36D4EB961A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06D4DCB5-63FF-C32A-54B6-563ACF22ABF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17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69BB070A-7752-24F2-8DD4-F5C91A4922A2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AA7E5FBF-81B8-DBFB-DA1C-668F8F37A4B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222A7DF-2CE2-DD3C-E545-5119D0D35C5E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3B5A633-92AB-C431-26C3-9C24F9FE78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03" y="1638300"/>
            <a:ext cx="13907452" cy="82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72900" y="1028700"/>
            <a:ext cx="5486400" cy="7980897"/>
          </a:xfrm>
          <a:custGeom>
            <a:avLst/>
            <a:gdLst/>
            <a:ahLst/>
            <a:cxnLst/>
            <a:rect l="l" t="t" r="r" b="b"/>
            <a:pathLst>
              <a:path w="5486400" h="7980897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1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00123" y="571936"/>
            <a:ext cx="5661991" cy="130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Content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772900" y="1028700"/>
            <a:ext cx="5486400" cy="7980897"/>
            <a:chOff x="0" y="0"/>
            <a:chExt cx="7315200" cy="1064119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27085" r="27085"/>
            <a:stretch>
              <a:fillRect/>
            </a:stretch>
          </p:blipFill>
          <p:spPr>
            <a:xfrm>
              <a:off x="0" y="0"/>
              <a:ext cx="7315200" cy="1064119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384871" y="2220422"/>
            <a:ext cx="8092494" cy="7219335"/>
            <a:chOff x="0" y="0"/>
            <a:chExt cx="10789993" cy="962578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971525" cy="9625780"/>
              <a:chOff x="0" y="0"/>
              <a:chExt cx="368852" cy="180088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8852" cy="1800884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800884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800884"/>
                    </a:lnTo>
                    <a:lnTo>
                      <a:pt x="0" y="1800884"/>
                    </a:lnTo>
                    <a:close/>
                  </a:path>
                </a:pathLst>
              </a:custGeom>
              <a:solidFill>
                <a:srgbClr val="FF575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368852" cy="1819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98487" y="383072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 dirty="0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8487" y="1505212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 dirty="0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98487" y="2745656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8487" y="3867797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26081" y="4983260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26081" y="6153047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06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26081" y="7319608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 dirty="0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07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235653" y="622893"/>
              <a:ext cx="8151549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7"/>
                </a:lnSpc>
              </a:pPr>
              <a:r>
                <a:rPr lang="en-US" sz="2665" spc="261" dirty="0">
                  <a:solidFill>
                    <a:srgbClr val="231F20"/>
                  </a:solidFill>
                  <a:latin typeface="Open Sauce"/>
                </a:rPr>
                <a:t>Overview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35653" y="1740948"/>
              <a:ext cx="8554340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7"/>
                </a:lnSpc>
              </a:pPr>
              <a:r>
                <a:rPr lang="en-US" sz="2665" spc="261">
                  <a:solidFill>
                    <a:srgbClr val="231F20"/>
                  </a:solidFill>
                  <a:latin typeface="Open Sauce"/>
                </a:rPr>
                <a:t>Related Works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35653" y="3036201"/>
              <a:ext cx="8151549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 dirty="0">
                  <a:solidFill>
                    <a:srgbClr val="231F20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235653" y="4154256"/>
              <a:ext cx="8554340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>
                  <a:solidFill>
                    <a:srgbClr val="231F20"/>
                  </a:solidFill>
                  <a:latin typeface="Open Sauce"/>
                </a:rPr>
                <a:t>Objectives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35653" y="5281640"/>
              <a:ext cx="8554340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>
                  <a:solidFill>
                    <a:srgbClr val="231F20"/>
                  </a:solidFill>
                  <a:latin typeface="Open Sauce"/>
                </a:rPr>
                <a:t>Materials &amp; Methods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235653" y="6407200"/>
              <a:ext cx="8151549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>
                  <a:solidFill>
                    <a:srgbClr val="231F20"/>
                  </a:solidFill>
                  <a:latin typeface="Open Sauce"/>
                </a:rPr>
                <a:t>Results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235653" y="7532760"/>
              <a:ext cx="8554340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 dirty="0">
                  <a:solidFill>
                    <a:srgbClr val="231F20"/>
                  </a:solidFill>
                  <a:latin typeface="Open Sauce"/>
                </a:rPr>
                <a:t>Conclusion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6081" y="8486171"/>
              <a:ext cx="131936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2"/>
                </a:lnSpc>
              </a:pPr>
              <a:r>
                <a:rPr lang="en-US" sz="4510" spc="369" dirty="0">
                  <a:solidFill>
                    <a:srgbClr val="FFFFFF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08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235653" y="8642586"/>
              <a:ext cx="8554340" cy="573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7"/>
                </a:lnSpc>
                <a:spcBef>
                  <a:spcPct val="0"/>
                </a:spcBef>
              </a:pPr>
              <a:r>
                <a:rPr lang="en-US" sz="2665" spc="261">
                  <a:solidFill>
                    <a:srgbClr val="231F20"/>
                  </a:solidFill>
                  <a:latin typeface="Open Sauce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18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86111-B378-E8DA-A853-9E5CEFC828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79" y="1673225"/>
            <a:ext cx="12863846" cy="74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76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19</a:t>
              </a:r>
            </a:p>
          </p:txBody>
        </p:sp>
      </p:grpSp>
      <p:pic>
        <p:nvPicPr>
          <p:cNvPr id="11" name="221583711-d5695168-08b3-440d-a6f1-20547af2755d">
            <a:hlinkClick r:id="" action="ppaction://media"/>
            <a:extLst>
              <a:ext uri="{FF2B5EF4-FFF2-40B4-BE49-F238E27FC236}">
                <a16:creationId xmlns:a16="http://schemas.microsoft.com/office/drawing/2014/main" id="{C761A0FB-E48D-B423-7EC9-092364EAD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9813" y="1673225"/>
            <a:ext cx="12725400" cy="7158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406EF3-D123-DE6E-07E1-279818992C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341" y="5563366"/>
            <a:ext cx="2662238" cy="2662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D8830D-CB2D-E061-5F6F-764EAD8628D7}"/>
              </a:ext>
            </a:extLst>
          </p:cNvPr>
          <p:cNvSpPr txBox="1"/>
          <p:nvPr/>
        </p:nvSpPr>
        <p:spPr>
          <a:xfrm>
            <a:off x="15240000" y="47625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Download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11722F3-268C-8B91-077E-29417B953F1B}"/>
              </a:ext>
            </a:extLst>
          </p:cNvPr>
          <p:cNvSpPr/>
          <p:nvPr/>
        </p:nvSpPr>
        <p:spPr>
          <a:xfrm>
            <a:off x="17613821" y="4992940"/>
            <a:ext cx="369379" cy="3029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20</a:t>
              </a:r>
            </a:p>
          </p:txBody>
        </p:sp>
      </p:grpSp>
      <p:sp>
        <p:nvSpPr>
          <p:cNvPr id="13" name="TextBox 41">
            <a:extLst>
              <a:ext uri="{FF2B5EF4-FFF2-40B4-BE49-F238E27FC236}">
                <a16:creationId xmlns:a16="http://schemas.microsoft.com/office/drawing/2014/main" id="{0F9051AC-BF0D-B59F-508E-7131B5DD4AE9}"/>
              </a:ext>
            </a:extLst>
          </p:cNvPr>
          <p:cNvSpPr txBox="1"/>
          <p:nvPr/>
        </p:nvSpPr>
        <p:spPr>
          <a:xfrm>
            <a:off x="5867400" y="656871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94F6A-9231-0CF3-FEE4-3F22629191E1}"/>
              </a:ext>
            </a:extLst>
          </p:cNvPr>
          <p:cNvSpPr txBox="1"/>
          <p:nvPr/>
        </p:nvSpPr>
        <p:spPr>
          <a:xfrm>
            <a:off x="2049169" y="2203728"/>
            <a:ext cx="1386668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paper, a Modified Convolutional Neural Network (MCNN) is offered to distinguish between healthy leaves and two different rose leaf diseases (Black Spot and Downy Mildew), with a testing accuracy of over 97%, and testing time of 0.074s.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provided MCNN model surpassed the pretrain CNN architecture, which is a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substantial improvement.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Ultimately, through using the trained MCNN model, we developed the ”RoseVision” Android app,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allowing farmers to promptly identify the disease and take the appropriate steps to cure it.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be trained in the future for newer leaf disease classification.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88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1">
            <a:extLst>
              <a:ext uri="{FF2B5EF4-FFF2-40B4-BE49-F238E27FC236}">
                <a16:creationId xmlns:a16="http://schemas.microsoft.com/office/drawing/2014/main" id="{C191B6EB-0D96-C959-A7A2-322DF058B8EF}"/>
              </a:ext>
            </a:extLst>
          </p:cNvPr>
          <p:cNvSpPr txBox="1"/>
          <p:nvPr/>
        </p:nvSpPr>
        <p:spPr>
          <a:xfrm>
            <a:off x="685800" y="218785"/>
            <a:ext cx="8857498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A4328-92E4-109D-8C6B-AFB9329DC4E3}"/>
              </a:ext>
            </a:extLst>
          </p:cNvPr>
          <p:cNvSpPr txBox="1"/>
          <p:nvPr/>
        </p:nvSpPr>
        <p:spPr>
          <a:xfrm>
            <a:off x="685800" y="1386423"/>
            <a:ext cx="80772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[1] M. Sudha, “Economics of protected cultivation of cut-rose for international markets: Role of price prediction models in integrating production with marketing,”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Agricultural Economics Research Review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14, no. 1, pp. 1–15, 2001.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[2]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Sazzad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Rajbongshi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R. Shakil, B. Akter, and M. S. Kaiser, “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Rosenet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: Rose leave dataset for the development of an automation system to recognize the diseases of rose,”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Data in Brief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44, p. 108497, 2022.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[3] S. H. Khan, M. N. Hossain,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Mozumder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Sharmin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N. N. Moon,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“Rose leaf disease detection using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cnn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2021 IEEE International Conference on Robotics, Automation, Artificial-Intelligence and </a:t>
            </a:r>
            <a:r>
              <a:rPr lang="en-US" sz="1600" b="0" i="1" dirty="0" err="1">
                <a:solidFill>
                  <a:srgbClr val="000000"/>
                </a:solidFill>
                <a:effectLst/>
              </a:rPr>
              <a:t>Internetof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-Things (RAAICON)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2021, pp. 37–41.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[4] M. I. Khaleel, P. G. Sai, A. U. R. Kumar, P. Raja, and V. T. Hoang,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“Rose plant leaves: Disease detection and pesticide management using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 err="1">
                <a:solidFill>
                  <a:srgbClr val="000000"/>
                </a:solidFill>
                <a:effectLst/>
              </a:rPr>
              <a:t>cnn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2022 6th International Conference on Trends in Electronics and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Informatics (ICOEI)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2022, pp. 1067–1072.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[5] S. T. Cynthia, K. M. S. Hossain, M. N. Hasan, M.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Asaduzzaman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and A. K. Das, “Automated detection of plant diseases using image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processing and faster r-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cnn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algorithm,”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2019 International Conference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on Sustainable Technologies for Industry 4.0 (STI)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2019, pp. 1–5.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[6] A.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Rajbongshi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T. Sarker, M. M. Ahamad, and M. M. Rahman,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“Rose diseases recognition using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mobilenet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2020 4th International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Symposium on Multidisciplinary Studies and Innovative Technologies (ISMSIT)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2020, pp. 1–7.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[7] A. L. P. De Ocampo and E. P.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Dadios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“Mobile platform implementation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of lightweight neural network model for plant disease detection and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recognition,”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2018 IEEE 10th International Conference on Humanoid,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Nanotechnology, Information Technology, Communication and Control,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Environment and Management (HNICEM)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2018, pp. 1–4.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[8] S. D.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Khirade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and A. Patil, “Plant disease detection using image processing,”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2015 International conference on computing communication control and automation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2015, pp. 768–771.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[9] D. Al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Bashish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M.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Braik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S. Bani-Ahmad, “A framework for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detection and classification of plant leaf and stem diseases,”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2010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international conference on signal and image processing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2010, pp. 113–118.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[10] K.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Swetharani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and G. V. Prasad, “Design and implementation of an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efficient rose leaf disease detection and classification using convolutional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neural network,”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International Journal of Image Mining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4, no. 1, pp. 98–113, 2021.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99BC2-C9EC-BAEF-2C30-F8C325504319}"/>
              </a:ext>
            </a:extLst>
          </p:cNvPr>
          <p:cNvSpPr txBox="1"/>
          <p:nvPr/>
        </p:nvSpPr>
        <p:spPr>
          <a:xfrm>
            <a:off x="8991600" y="1333500"/>
            <a:ext cx="902712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[11] R. Gandhi,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Nimbalkar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N.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Yelamanchili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Ponkshe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“Plant disease detection using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cnns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gans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as an augmentative approach,”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2018 IEEE International Conference on Innovative Research and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Development (ICIRD)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2018, pp. 1–5.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[12]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Nuanmeesri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“A hybrid deep learning and optimized machine learning approach for rose leaf disease classification,”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Engineering, Technology &amp; Applied Science Research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11, no. 5, pp. 7678–7683, 2021.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[13] P. K.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Kosamkar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V. Kulkarni, K. Mantri,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Rudrawar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Salmpuria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N.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Gadekar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“Leaf disease detection and recommendation of pesticides using convolution neural network,”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2018 fourth international conference on computing communication control and automation (ICCUBEA)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2018, pp. 1–4.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[14] E. Ayan and H. M. Unver, “Data augmentation importance for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classifi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- ¨ cation of skin lesions via deep learning,”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2018 Electric Electronics, Computer Science, Biomedical </a:t>
            </a:r>
            <a:r>
              <a:rPr lang="en-US" sz="1600" b="0" i="1" dirty="0" err="1">
                <a:solidFill>
                  <a:srgbClr val="000000"/>
                </a:solidFill>
                <a:effectLst/>
              </a:rPr>
              <a:t>Engineerings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’ Meeting (EBBT)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IEEE, 2018, pp. 1–4.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[15] A.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Krizhevsky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I.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Sutskever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G. E. Hinton, “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Imagenet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classification with deep convolutional neural networks,”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Advances in neural information processing systems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25, pp. 1097–1105, 2012.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[16] K. Simonyan and A. Zisserman, “Very deep convolutional networks for large-scale image recognition,” </a:t>
            </a:r>
            <a:r>
              <a:rPr lang="en-US" sz="1600" b="0" i="1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 preprint arXiv:1409.1556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[17] K. He, X. Zhang, S. Ren, and J. Sun, “Deep residual learning for image recognition,”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2016, pp. 770–778.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[18] C.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Szegedy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Vanhoucke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S.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Ioffe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J.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Shlens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Z.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Wojna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“Rethinking the inception architecture for computer vision,”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2016, pp. 2818–2826.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[19] M. Sandler, A. Howard, M. Zhu, A.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Zhmoginov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L.-C. Chen, “Mobilenetv2: Inverted residuals and linear bottlenecks,”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2018, pp. 4510-4520.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[20] F. Chollet, “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Xception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: Deep learning with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depthwise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separable convolutions,”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2017, pp. 1251–1258.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[21] G. Huang, Z. Liu, L. Van Der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Maaten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 K. Q. Weinberger, “Densely connected convolutional networks,”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2017, pp. 4700–4708.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[22] R. David, J. Duke, A. Jain, V.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Janapa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Reddi, N. Jeffries, J. Li, N.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Kreeger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I.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Nappier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M. Natraj, T. Wang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et al.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lite micro: Embedded machine learning for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tinyml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systems,”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Machine Learning</a:t>
            </a:r>
            <a:br>
              <a:rPr lang="en-US" sz="1600" b="0" i="1" dirty="0">
                <a:solidFill>
                  <a:srgbClr val="000000"/>
                </a:solidFill>
                <a:effectLst/>
              </a:rPr>
            </a:br>
            <a:r>
              <a:rPr lang="en-US" sz="1600" b="0" i="1" dirty="0">
                <a:solidFill>
                  <a:srgbClr val="000000"/>
                </a:solidFill>
                <a:effectLst/>
              </a:rPr>
              <a:t>and Systems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vol. 3, pp. 800–811, 2021.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[23] N. Kuzmin, K. Ignatiev, and D.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Grafov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“Experience of developing a mobile application using flutter,” in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Information Science and Applications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 Springer, 2020, pp. 571–575.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521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660488">
            <a:off x="-308667" y="4222501"/>
            <a:ext cx="4098747" cy="319574"/>
            <a:chOff x="0" y="0"/>
            <a:chExt cx="2181367" cy="106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747322">
            <a:off x="4056365" y="1520998"/>
            <a:ext cx="6271687" cy="81116"/>
            <a:chOff x="0" y="0"/>
            <a:chExt cx="2181367" cy="292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1736456" y="2188779"/>
            <a:ext cx="1827101" cy="730840"/>
          </a:xfrm>
          <a:custGeom>
            <a:avLst/>
            <a:gdLst/>
            <a:ahLst/>
            <a:cxnLst/>
            <a:rect l="l" t="t" r="r" b="b"/>
            <a:pathLst>
              <a:path w="1827101" h="730840">
                <a:moveTo>
                  <a:pt x="0" y="0"/>
                </a:moveTo>
                <a:lnTo>
                  <a:pt x="1827101" y="0"/>
                </a:lnTo>
                <a:lnTo>
                  <a:pt x="1827101" y="730840"/>
                </a:lnTo>
                <a:lnTo>
                  <a:pt x="0" y="73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252031" y="3893790"/>
            <a:ext cx="1507192" cy="1205754"/>
          </a:xfrm>
          <a:custGeom>
            <a:avLst/>
            <a:gdLst/>
            <a:ahLst/>
            <a:cxnLst/>
            <a:rect l="l" t="t" r="r" b="b"/>
            <a:pathLst>
              <a:path w="1507192" h="1205754">
                <a:moveTo>
                  <a:pt x="0" y="0"/>
                </a:moveTo>
                <a:lnTo>
                  <a:pt x="1507192" y="0"/>
                </a:lnTo>
                <a:lnTo>
                  <a:pt x="1507192" y="1205754"/>
                </a:lnTo>
                <a:lnTo>
                  <a:pt x="0" y="120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541168" y="5749098"/>
            <a:ext cx="1224715" cy="1224715"/>
          </a:xfrm>
          <a:custGeom>
            <a:avLst/>
            <a:gdLst/>
            <a:ahLst/>
            <a:cxnLst/>
            <a:rect l="l" t="t" r="r" b="b"/>
            <a:pathLst>
              <a:path w="1224715" h="1224715">
                <a:moveTo>
                  <a:pt x="0" y="0"/>
                </a:moveTo>
                <a:lnTo>
                  <a:pt x="1224714" y="0"/>
                </a:lnTo>
                <a:lnTo>
                  <a:pt x="1224714" y="1224714"/>
                </a:lnTo>
                <a:lnTo>
                  <a:pt x="0" y="1224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727885" y="7536349"/>
            <a:ext cx="1335262" cy="1335262"/>
          </a:xfrm>
          <a:custGeom>
            <a:avLst/>
            <a:gdLst/>
            <a:ahLst/>
            <a:cxnLst/>
            <a:rect l="l" t="t" r="r" b="b"/>
            <a:pathLst>
              <a:path w="1335262" h="1335262">
                <a:moveTo>
                  <a:pt x="0" y="0"/>
                </a:moveTo>
                <a:lnTo>
                  <a:pt x="1335262" y="0"/>
                </a:lnTo>
                <a:lnTo>
                  <a:pt x="1335262" y="1335262"/>
                </a:lnTo>
                <a:lnTo>
                  <a:pt x="0" y="1335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745932" y="7978331"/>
            <a:ext cx="2732632" cy="50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3041" spc="298">
                <a:solidFill>
                  <a:srgbClr val="231F20"/>
                </a:solidFill>
                <a:latin typeface="Open Sauce Bold"/>
              </a:rPr>
              <a:t>Mobile App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5194" y="6156502"/>
            <a:ext cx="2732632" cy="102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7"/>
              </a:lnSpc>
              <a:spcBef>
                <a:spcPct val="0"/>
              </a:spcBef>
            </a:pPr>
            <a:r>
              <a:rPr lang="en-US" sz="3041" spc="298" dirty="0">
                <a:solidFill>
                  <a:srgbClr val="231F20"/>
                </a:solidFill>
                <a:latin typeface="Open Sauce Bold"/>
              </a:rPr>
              <a:t>More Accurate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77430" y="4314092"/>
            <a:ext cx="2732632" cy="50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7"/>
              </a:lnSpc>
              <a:spcBef>
                <a:spcPct val="0"/>
              </a:spcBef>
            </a:pPr>
            <a:r>
              <a:rPr lang="en-US" sz="3041" spc="298" dirty="0">
                <a:solidFill>
                  <a:srgbClr val="231F20"/>
                </a:solidFill>
                <a:latin typeface="Open Sauce Bold"/>
              </a:rPr>
              <a:t>Lighter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52289" y="2457054"/>
            <a:ext cx="2732632" cy="52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335"/>
              </a:lnSpc>
              <a:spcBef>
                <a:spcPct val="0"/>
              </a:spcBef>
            </a:pPr>
            <a:r>
              <a:rPr lang="en-US" sz="3141" spc="307">
                <a:solidFill>
                  <a:srgbClr val="231F20"/>
                </a:solidFill>
                <a:latin typeface="Open Sauce Bold"/>
              </a:rPr>
              <a:t>Faster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515711" y="952453"/>
            <a:ext cx="3212174" cy="726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 dirty="0">
                <a:solidFill>
                  <a:srgbClr val="04050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Why Us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57573F8-292A-3B1B-4887-4D7829396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3" y="816027"/>
            <a:ext cx="2745504" cy="2745504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13C32E9C-1D8F-A9DA-A477-E856174606A9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7A42E895-7D35-1FA1-75E5-D804C36B73FA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A70D9D8D-F06F-D5BB-CDBF-F7B18C744AA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41" name="TextBox 9">
                <a:extLst>
                  <a:ext uri="{FF2B5EF4-FFF2-40B4-BE49-F238E27FC236}">
                    <a16:creationId xmlns:a16="http://schemas.microsoft.com/office/drawing/2014/main" id="{9041E677-45B6-01A3-E4E8-0D7501E7E3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AD74A25D-C376-A9A8-3398-B5C6DF99D5B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endParaRPr lang="en-US" sz="5575" dirty="0">
                <a:solidFill>
                  <a:srgbClr val="000000"/>
                </a:solidFill>
                <a:latin typeface="Open Sans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37586" y="1304321"/>
            <a:ext cx="8347108" cy="13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6600" spc="771" dirty="0">
                <a:solidFill>
                  <a:srgbClr val="FF000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Rose</a:t>
            </a:r>
            <a:r>
              <a:rPr lang="en-US" sz="6600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Vision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1A471-005B-3952-EB88-CF1586B99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97" y="836613"/>
            <a:ext cx="2246995" cy="2246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781DD3-3918-7E8F-6A5D-D42A0FF9798D}"/>
              </a:ext>
            </a:extLst>
          </p:cNvPr>
          <p:cNvSpPr txBox="1"/>
          <p:nvPr/>
        </p:nvSpPr>
        <p:spPr>
          <a:xfrm>
            <a:off x="2301282" y="8051482"/>
            <a:ext cx="14374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Saidul Islam Nayan       Syed Mahfuzur Rahman      Nosin Ibna Mahbub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6FDCA8CF-3AE6-7D2C-3A38-A82C233EF874}"/>
              </a:ext>
            </a:extLst>
          </p:cNvPr>
          <p:cNvSpPr txBox="1"/>
          <p:nvPr/>
        </p:nvSpPr>
        <p:spPr>
          <a:xfrm>
            <a:off x="6096000" y="5448300"/>
            <a:ext cx="7467600" cy="131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8000" spc="771" dirty="0">
                <a:solidFill>
                  <a:srgbClr val="002060"/>
                </a:solidFill>
                <a:latin typeface="Codec Pro Extra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2784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00123" y="571936"/>
            <a:ext cx="5661991" cy="130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61859" y="2278545"/>
            <a:ext cx="13101281" cy="6979755"/>
            <a:chOff x="0" y="0"/>
            <a:chExt cx="17468374" cy="930634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7468374" cy="9306341"/>
              <a:chOff x="0" y="0"/>
              <a:chExt cx="1805390" cy="96182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805390" cy="961828"/>
              </a:xfrm>
              <a:custGeom>
                <a:avLst/>
                <a:gdLst/>
                <a:ahLst/>
                <a:cxnLst/>
                <a:rect l="l" t="t" r="r" b="b"/>
                <a:pathLst>
                  <a:path w="1805390" h="961828">
                    <a:moveTo>
                      <a:pt x="32769" y="0"/>
                    </a:moveTo>
                    <a:lnTo>
                      <a:pt x="1772621" y="0"/>
                    </a:lnTo>
                    <a:cubicBezTo>
                      <a:pt x="1781312" y="0"/>
                      <a:pt x="1789647" y="3452"/>
                      <a:pt x="1795792" y="9598"/>
                    </a:cubicBezTo>
                    <a:cubicBezTo>
                      <a:pt x="1801937" y="15743"/>
                      <a:pt x="1805390" y="24078"/>
                      <a:pt x="1805390" y="32769"/>
                    </a:cubicBezTo>
                    <a:lnTo>
                      <a:pt x="1805390" y="929059"/>
                    </a:lnTo>
                    <a:cubicBezTo>
                      <a:pt x="1805390" y="947157"/>
                      <a:pt x="1790719" y="961828"/>
                      <a:pt x="1772621" y="961828"/>
                    </a:cubicBezTo>
                    <a:lnTo>
                      <a:pt x="32769" y="961828"/>
                    </a:lnTo>
                    <a:cubicBezTo>
                      <a:pt x="14671" y="961828"/>
                      <a:pt x="0" y="947157"/>
                      <a:pt x="0" y="929059"/>
                    </a:cubicBezTo>
                    <a:lnTo>
                      <a:pt x="0" y="32769"/>
                    </a:lnTo>
                    <a:cubicBezTo>
                      <a:pt x="0" y="14671"/>
                      <a:pt x="14671" y="0"/>
                      <a:pt x="32769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805390" cy="999928"/>
              </a:xfrm>
              <a:prstGeom prst="rect">
                <a:avLst/>
              </a:prstGeom>
            </p:spPr>
            <p:txBody>
              <a:bodyPr lIns="89295" tIns="89295" rIns="89295" bIns="8929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5236" y="398363"/>
              <a:ext cx="16748473" cy="847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1096" lvl="1" indent="-435548" algn="just">
                <a:lnSpc>
                  <a:spcPts val="5648"/>
                </a:lnSpc>
                <a:buFont typeface="Arial"/>
                <a:buChar char="•"/>
              </a:pPr>
              <a:r>
                <a:rPr lang="en-US" sz="4034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 year </a:t>
              </a:r>
              <a:r>
                <a:rPr lang="en-US" sz="4034" dirty="0">
                  <a:solidFill>
                    <a:srgbClr val="FF575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28%</a:t>
              </a:r>
              <a:r>
                <a:rPr lang="en-US" sz="4034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the global cut rose production is hampered by various rose plant diseases. </a:t>
              </a:r>
            </a:p>
            <a:p>
              <a:pPr algn="just">
                <a:lnSpc>
                  <a:spcPts val="5648"/>
                </a:lnSpc>
              </a:pPr>
              <a:endParaRPr lang="en-US" sz="403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871096" lvl="1" indent="-435548" algn="just">
                <a:lnSpc>
                  <a:spcPts val="5648"/>
                </a:lnSpc>
                <a:buFont typeface="Arial"/>
                <a:buChar char="•"/>
              </a:pPr>
              <a:r>
                <a:rPr lang="en-US" sz="4034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Early detection and classification could diminish the cost of cultivation lost. </a:t>
              </a:r>
            </a:p>
            <a:p>
              <a:pPr algn="just">
                <a:lnSpc>
                  <a:spcPts val="5648"/>
                </a:lnSpc>
              </a:pPr>
              <a:endParaRPr lang="en-US" sz="403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871096" lvl="1" indent="-435548" algn="just">
                <a:lnSpc>
                  <a:spcPts val="5648"/>
                </a:lnSpc>
                <a:buFont typeface="Arial"/>
                <a:buChar char="•"/>
              </a:pPr>
              <a:r>
                <a:rPr lang="en-US" sz="4034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However, without proper knowledge and expert assistance, farmers are facing challenges to identify the diseases in time to take action.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00122" y="571936"/>
            <a:ext cx="8582477" cy="130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Related Works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63BCD2-424D-F85C-B807-1E565A23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40711"/>
              </p:ext>
            </p:extLst>
          </p:nvPr>
        </p:nvGraphicFramePr>
        <p:xfrm>
          <a:off x="1678114" y="2668163"/>
          <a:ext cx="15315343" cy="636773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05700">
                  <a:extLst>
                    <a:ext uri="{9D8B030D-6E8A-4147-A177-3AD203B41FA5}">
                      <a16:colId xmlns:a16="http://schemas.microsoft.com/office/drawing/2014/main" val="13920112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675181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197716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45800388"/>
                    </a:ext>
                  </a:extLst>
                </a:gridCol>
                <a:gridCol w="1256443">
                  <a:extLst>
                    <a:ext uri="{9D8B030D-6E8A-4147-A177-3AD203B41FA5}">
                      <a16:colId xmlns:a16="http://schemas.microsoft.com/office/drawing/2014/main" val="116609321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56025635"/>
                    </a:ext>
                  </a:extLst>
                </a:gridCol>
              </a:tblGrid>
              <a:tr h="910915">
                <a:tc>
                  <a:txBody>
                    <a:bodyPr/>
                    <a:lstStyle/>
                    <a:p>
                      <a:r>
                        <a:rPr lang="en-US" sz="2600" dirty="0"/>
                        <a:t>Paper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Used</a:t>
                      </a:r>
                    </a:p>
                    <a:p>
                      <a:r>
                        <a:rPr lang="en-US" sz="260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Test</a:t>
                      </a:r>
                    </a:p>
                    <a:p>
                      <a:r>
                        <a:rPr lang="en-US" sz="26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Dataset </a:t>
                      </a:r>
                    </a:p>
                    <a:p>
                      <a:r>
                        <a:rPr lang="en-US" sz="2600" dirty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Testing </a:t>
                      </a:r>
                    </a:p>
                    <a:p>
                      <a:r>
                        <a:rPr lang="en-US" sz="2600" dirty="0"/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Mobile</a:t>
                      </a:r>
                    </a:p>
                    <a:p>
                      <a:r>
                        <a:rPr lang="en-US" sz="2600" dirty="0"/>
                        <a:t>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92195"/>
                  </a:ext>
                </a:extLst>
              </a:tr>
              <a:tr h="690196"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 of Black Spot of Rose Based on Hyperspectral Imaging and Convolutional Neural Network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NDDR-CNN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853889"/>
                  </a:ext>
                </a:extLst>
              </a:tr>
              <a:tr h="421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Rose Leaf Disease Detection Using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006110"/>
                  </a:ext>
                </a:extLst>
              </a:tr>
              <a:tr h="793378">
                <a:tc>
                  <a:txBody>
                    <a:bodyPr/>
                    <a:lstStyle/>
                    <a:p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Detection of Plant Diseases Using</a:t>
                      </a:r>
                      <a:b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 and Faster R-CNN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67.34%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679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Rose Diseases Recognition using MobileNet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67880"/>
                  </a:ext>
                </a:extLst>
              </a:tr>
              <a:tr h="759153">
                <a:tc>
                  <a:txBody>
                    <a:bodyPr/>
                    <a:lstStyle/>
                    <a:p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 Platform Implementation of Lightweight Neural Network Model for Plant Disease Detection and Recognition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 CNN</a:t>
                      </a:r>
                    </a:p>
                    <a:p>
                      <a:pPr marL="0" algn="l" defTabSz="914400" rtl="0" eaLnBrk="1" latinLnBrk="0" hangingPunct="1"/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19644"/>
                  </a:ext>
                </a:extLst>
              </a:tr>
              <a:tr h="690663">
                <a:tc>
                  <a:txBody>
                    <a:bodyPr/>
                    <a:lstStyle/>
                    <a:p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and Implementation of an Efficient Rose Leaf Disease Detection using K-Nearest Neighbours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810078"/>
                  </a:ext>
                </a:extLst>
              </a:tr>
              <a:tr h="735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Hybrid Deep Learning and Optimized Machine Learning Approach for Rose Leaf Disease Classification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Hybrid VGG16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90.26%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18987"/>
                  </a:ext>
                </a:extLst>
              </a:tr>
              <a:tr h="662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RoseVision: An Android Application To Detect Rose Leaf Diseases Using Modified Convolutional Neural Network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MCNN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97.94%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0.074s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253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00123" y="571936"/>
            <a:ext cx="8347108" cy="130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07881" y="3377090"/>
            <a:ext cx="1254964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So far, no study has been done to develop an efficient automatic mobile application detection system with faster, lighter, and more accurate predictions.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0CC7-9342-7FC5-473C-E552DF0A5117}"/>
              </a:ext>
            </a:extLst>
          </p:cNvPr>
          <p:cNvSpPr txBox="1"/>
          <p:nvPr/>
        </p:nvSpPr>
        <p:spPr>
          <a:xfrm>
            <a:off x="3125821" y="5280929"/>
            <a:ext cx="12498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00000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Most of the modern CNN models use larger and deeper convolutional neural networks (CNN) that take more time to train and test. networks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9F78B-5EA5-EC16-F6A8-346115B68420}"/>
              </a:ext>
            </a:extLst>
          </p:cNvPr>
          <p:cNvSpPr txBox="1"/>
          <p:nvPr/>
        </p:nvSpPr>
        <p:spPr>
          <a:xfrm>
            <a:off x="3098134" y="7277100"/>
            <a:ext cx="1251447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Here, we designed a modified convolutional neural network (MCNN) which is lightweight and takes less time to train and test correctly.</a:t>
            </a:r>
            <a:r>
              <a:rPr lang="en-US" sz="3200" b="1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62" y="0"/>
            <a:ext cx="1562612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2589085" cy="1589187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7024" b="-310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F55F5-3F05-0166-4E3F-5F26CE83D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79" y="1975927"/>
            <a:ext cx="2104274" cy="2104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D3215-25A8-D48A-F9DD-A628484BDB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79" y="5792309"/>
            <a:ext cx="2032704" cy="2032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39C814-7ED7-FF30-CFB2-584B07A4EC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47" y="5756601"/>
            <a:ext cx="2104120" cy="2104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9F276-8049-859D-B07D-8C55B36652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47" y="1975927"/>
            <a:ext cx="1801630" cy="1801630"/>
          </a:xfrm>
          <a:prstGeom prst="rect">
            <a:avLst/>
          </a:prstGeom>
        </p:spPr>
      </p:pic>
      <p:sp>
        <p:nvSpPr>
          <p:cNvPr id="23" name="Callout: Quad Arrow 22">
            <a:extLst>
              <a:ext uri="{FF2B5EF4-FFF2-40B4-BE49-F238E27FC236}">
                <a16:creationId xmlns:a16="http://schemas.microsoft.com/office/drawing/2014/main" id="{C0D7DE63-190F-22C1-F651-C2C49403E92D}"/>
              </a:ext>
            </a:extLst>
          </p:cNvPr>
          <p:cNvSpPr/>
          <p:nvPr/>
        </p:nvSpPr>
        <p:spPr>
          <a:xfrm rot="18881929">
            <a:off x="7443220" y="3438400"/>
            <a:ext cx="3401559" cy="3559974"/>
          </a:xfrm>
          <a:prstGeom prst="quadArrowCallout">
            <a:avLst/>
          </a:prstGeom>
          <a:solidFill>
            <a:srgbClr val="D93F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38496-E85A-F538-046F-45E061DCC02D}"/>
              </a:ext>
            </a:extLst>
          </p:cNvPr>
          <p:cNvSpPr txBox="1"/>
          <p:nvPr/>
        </p:nvSpPr>
        <p:spPr>
          <a:xfrm>
            <a:off x="4401479" y="4193738"/>
            <a:ext cx="2490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CNN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0F8465-74BE-C64F-C87D-A03DAF54BB0C}"/>
              </a:ext>
            </a:extLst>
          </p:cNvPr>
          <p:cNvSpPr txBox="1"/>
          <p:nvPr/>
        </p:nvSpPr>
        <p:spPr>
          <a:xfrm>
            <a:off x="4310113" y="7881469"/>
            <a:ext cx="249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Performance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F395F-CDD1-CC84-5AF3-1307FE187668}"/>
              </a:ext>
            </a:extLst>
          </p:cNvPr>
          <p:cNvSpPr txBox="1"/>
          <p:nvPr/>
        </p:nvSpPr>
        <p:spPr>
          <a:xfrm>
            <a:off x="11880173" y="3962905"/>
            <a:ext cx="249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Comparative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D7963-8B49-4030-4CE6-BA04A16FC129}"/>
              </a:ext>
            </a:extLst>
          </p:cNvPr>
          <p:cNvSpPr txBox="1"/>
          <p:nvPr/>
        </p:nvSpPr>
        <p:spPr>
          <a:xfrm>
            <a:off x="11880173" y="7881469"/>
            <a:ext cx="249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Mobile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348145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887962" y="5985119"/>
            <a:ext cx="2196796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4592495" y="7573922"/>
            <a:ext cx="3695505" cy="2713078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6838" b="-72768"/>
            </a:stretch>
          </a:blipFill>
        </p:spPr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79F0CF-3C57-A7E5-680C-F70D4EFAD9A7}"/>
              </a:ext>
            </a:extLst>
          </p:cNvPr>
          <p:cNvGrpSpPr/>
          <p:nvPr/>
        </p:nvGrpSpPr>
        <p:grpSpPr>
          <a:xfrm>
            <a:off x="3169340" y="2284669"/>
            <a:ext cx="12173848" cy="7694117"/>
            <a:chOff x="3591661" y="1342561"/>
            <a:chExt cx="12259524" cy="7915739"/>
          </a:xfrm>
        </p:grpSpPr>
        <p:grpSp>
          <p:nvGrpSpPr>
            <p:cNvPr id="6" name="Group 6"/>
            <p:cNvGrpSpPr/>
            <p:nvPr/>
          </p:nvGrpSpPr>
          <p:grpSpPr>
            <a:xfrm>
              <a:off x="7461103" y="1342561"/>
              <a:ext cx="1164616" cy="1910409"/>
              <a:chOff x="0" y="0"/>
              <a:chExt cx="1451520" cy="23810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7601480" y="1995347"/>
              <a:ext cx="325815" cy="605415"/>
              <a:chOff x="0" y="0"/>
              <a:chExt cx="406080" cy="7545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907655" y="1519911"/>
              <a:ext cx="7943530" cy="1575131"/>
              <a:chOff x="1" y="0"/>
              <a:chExt cx="9900427" cy="196316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" y="0"/>
                <a:ext cx="9900427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9900427" h="1963166">
                    <a:moveTo>
                      <a:pt x="8629729" y="0"/>
                    </a:moveTo>
                    <a:lnTo>
                      <a:pt x="0" y="0"/>
                    </a:lnTo>
                    <a:lnTo>
                      <a:pt x="1118364" y="837565"/>
                    </a:lnTo>
                    <a:cubicBezTo>
                      <a:pt x="1171087" y="877062"/>
                      <a:pt x="1198211" y="929386"/>
                      <a:pt x="1198211" y="981583"/>
                    </a:cubicBezTo>
                    <a:cubicBezTo>
                      <a:pt x="1198211" y="1033780"/>
                      <a:pt x="1171934" y="1085596"/>
                      <a:pt x="1118364" y="1125601"/>
                    </a:cubicBezTo>
                    <a:lnTo>
                      <a:pt x="848" y="1963166"/>
                    </a:lnTo>
                    <a:lnTo>
                      <a:pt x="8629051" y="1963166"/>
                    </a:lnTo>
                    <a:lnTo>
                      <a:pt x="9900427" y="981583"/>
                    </a:lnTo>
                    <a:lnTo>
                      <a:pt x="8629729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914512" y="3230440"/>
              <a:ext cx="1165193" cy="1910409"/>
              <a:chOff x="0" y="0"/>
              <a:chExt cx="1452240" cy="23810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1601958" y="3883226"/>
              <a:ext cx="325815" cy="605415"/>
              <a:chOff x="0" y="0"/>
              <a:chExt cx="406080" cy="7545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l="l" t="t" r="r" b="b"/>
                <a:pathLst>
                  <a:path w="447294" h="84226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591661" y="3407790"/>
              <a:ext cx="7997589" cy="1537801"/>
              <a:chOff x="0" y="0"/>
              <a:chExt cx="9967803" cy="19166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025263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10025263" h="1963166">
                    <a:moveTo>
                      <a:pt x="1306731" y="1963166"/>
                    </a:moveTo>
                    <a:lnTo>
                      <a:pt x="10025263" y="1963166"/>
                    </a:lnTo>
                    <a:lnTo>
                      <a:pt x="8912885" y="1125601"/>
                    </a:lnTo>
                    <a:cubicBezTo>
                      <a:pt x="8859517" y="1086104"/>
                      <a:pt x="8832061" y="1033780"/>
                      <a:pt x="8832061" y="981583"/>
                    </a:cubicBezTo>
                    <a:cubicBezTo>
                      <a:pt x="8832061" y="929386"/>
                      <a:pt x="8858831" y="877570"/>
                      <a:pt x="8912885" y="837565"/>
                    </a:cubicBezTo>
                    <a:lnTo>
                      <a:pt x="10024755" y="0"/>
                    </a:lnTo>
                    <a:lnTo>
                      <a:pt x="1306731" y="0"/>
                    </a:lnTo>
                    <a:lnTo>
                      <a:pt x="0" y="980948"/>
                    </a:lnTo>
                    <a:lnTo>
                      <a:pt x="1306731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7309182" y="5460012"/>
              <a:ext cx="1164616" cy="1910409"/>
              <a:chOff x="0" y="0"/>
              <a:chExt cx="1451520" cy="23810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7449560" y="6112798"/>
              <a:ext cx="325815" cy="605415"/>
              <a:chOff x="0" y="0"/>
              <a:chExt cx="406080" cy="75456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32385"/>
                <a:ext cx="446659" cy="842137"/>
              </a:xfrm>
              <a:custGeom>
                <a:avLst/>
                <a:gdLst/>
                <a:ahLst/>
                <a:cxnLst/>
                <a:rect l="l" t="t" r="r" b="b"/>
                <a:pathLst>
                  <a:path w="446659" h="842137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7755734" y="5637362"/>
              <a:ext cx="8049789" cy="1537801"/>
              <a:chOff x="0" y="0"/>
              <a:chExt cx="10032863" cy="19166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089774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10089774" h="1963166">
                    <a:moveTo>
                      <a:pt x="8795727" y="0"/>
                    </a:moveTo>
                    <a:lnTo>
                      <a:pt x="0" y="0"/>
                    </a:lnTo>
                    <a:lnTo>
                      <a:pt x="1139877" y="837565"/>
                    </a:lnTo>
                    <a:cubicBezTo>
                      <a:pt x="1193613" y="877062"/>
                      <a:pt x="1221259" y="929386"/>
                      <a:pt x="1221259" y="981583"/>
                    </a:cubicBezTo>
                    <a:cubicBezTo>
                      <a:pt x="1221259" y="1033780"/>
                      <a:pt x="1194477" y="1085596"/>
                      <a:pt x="1139877" y="1125601"/>
                    </a:cubicBezTo>
                    <a:lnTo>
                      <a:pt x="864" y="1963166"/>
                    </a:lnTo>
                    <a:lnTo>
                      <a:pt x="8795037" y="1963166"/>
                    </a:lnTo>
                    <a:lnTo>
                      <a:pt x="10089774" y="981583"/>
                    </a:lnTo>
                    <a:lnTo>
                      <a:pt x="8795727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0762591" y="7347891"/>
              <a:ext cx="1165193" cy="1910409"/>
              <a:chOff x="0" y="0"/>
              <a:chExt cx="1452240" cy="23810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l="l" t="t" r="r" b="b"/>
                <a:pathLst>
                  <a:path w="1474216" h="2444877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11450038" y="8000677"/>
              <a:ext cx="325815" cy="605415"/>
              <a:chOff x="0" y="0"/>
              <a:chExt cx="406080" cy="75456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l="l" t="t" r="r" b="b"/>
                <a:pathLst>
                  <a:path w="447294" h="84226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591661" y="7525241"/>
              <a:ext cx="7845668" cy="1537801"/>
              <a:chOff x="0" y="0"/>
              <a:chExt cx="9778457" cy="191664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835917" cy="1963166"/>
              </a:xfrm>
              <a:custGeom>
                <a:avLst/>
                <a:gdLst/>
                <a:ahLst/>
                <a:cxnLst/>
                <a:rect l="l" t="t" r="r" b="b"/>
                <a:pathLst>
                  <a:path w="9835917" h="1963166">
                    <a:moveTo>
                      <a:pt x="1281909" y="1963166"/>
                    </a:moveTo>
                    <a:lnTo>
                      <a:pt x="9835917" y="1963166"/>
                    </a:lnTo>
                    <a:lnTo>
                      <a:pt x="8743577" y="1125601"/>
                    </a:lnTo>
                    <a:cubicBezTo>
                      <a:pt x="8691224" y="1086104"/>
                      <a:pt x="8664289" y="1033780"/>
                      <a:pt x="8664289" y="981583"/>
                    </a:cubicBezTo>
                    <a:cubicBezTo>
                      <a:pt x="8664289" y="929386"/>
                      <a:pt x="8690550" y="877570"/>
                      <a:pt x="8743577" y="837565"/>
                    </a:cubicBezTo>
                    <a:lnTo>
                      <a:pt x="9835408" y="0"/>
                    </a:lnTo>
                    <a:lnTo>
                      <a:pt x="1281909" y="0"/>
                    </a:lnTo>
                    <a:lnTo>
                      <a:pt x="0" y="980948"/>
                    </a:lnTo>
                    <a:lnTo>
                      <a:pt x="1281909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041922" y="1840794"/>
              <a:ext cx="5790753" cy="84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08"/>
                </a:lnSpc>
                <a:spcBef>
                  <a:spcPct val="0"/>
                </a:spcBef>
              </a:pPr>
              <a:r>
                <a:rPr lang="en-US" sz="2469" spc="242" dirty="0">
                  <a:solidFill>
                    <a:srgbClr val="FFFFFF"/>
                  </a:solidFill>
                  <a:latin typeface="Open Sauce"/>
                </a:rPr>
                <a:t>Propose A Modified Convolutional Neural Network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363363" y="1852472"/>
              <a:ext cx="979531" cy="799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01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079705" y="3714588"/>
              <a:ext cx="979531" cy="799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02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62428" y="6002352"/>
              <a:ext cx="6354079" cy="839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2"/>
                </a:lnSpc>
                <a:spcBef>
                  <a:spcPct val="0"/>
                </a:spcBef>
              </a:pPr>
              <a:r>
                <a:rPr lang="en-US" sz="2458" spc="240">
                  <a:solidFill>
                    <a:srgbClr val="FFFFFF"/>
                  </a:solidFill>
                  <a:latin typeface="Open Sauce"/>
                </a:rPr>
                <a:t>Calculating The Average Testing Time and Performance Evaluuation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11443" y="5969923"/>
              <a:ext cx="979531" cy="723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03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927784" y="7832039"/>
              <a:ext cx="979531" cy="799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04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588648" y="3738063"/>
              <a:ext cx="5927413" cy="859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92"/>
                </a:lnSpc>
              </a:pPr>
              <a:r>
                <a:rPr lang="en-US" sz="2458" spc="240" dirty="0">
                  <a:solidFill>
                    <a:srgbClr val="FFFFFF"/>
                  </a:solidFill>
                  <a:latin typeface="Open Sauce"/>
                </a:rPr>
                <a:t>Evaluating The Model </a:t>
              </a:r>
            </a:p>
            <a:p>
              <a:pPr marL="0" lvl="0" indent="0" algn="r">
                <a:lnSpc>
                  <a:spcPts val="3392"/>
                </a:lnSpc>
                <a:spcBef>
                  <a:spcPct val="0"/>
                </a:spcBef>
              </a:pPr>
              <a:r>
                <a:rPr lang="en-US" sz="2458" spc="240" dirty="0">
                  <a:solidFill>
                    <a:srgbClr val="FFFFFF"/>
                  </a:solidFill>
                  <a:latin typeface="Open Sauce"/>
                </a:rPr>
                <a:t>Accuracy And Comparison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086751" y="7864757"/>
              <a:ext cx="6330561" cy="839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3392"/>
                </a:lnSpc>
                <a:spcBef>
                  <a:spcPct val="0"/>
                </a:spcBef>
              </a:pPr>
              <a:r>
                <a:rPr lang="en-US" sz="2458" spc="240">
                  <a:solidFill>
                    <a:srgbClr val="FFFFFF"/>
                  </a:solidFill>
                  <a:latin typeface="Open Sauce"/>
                </a:rPr>
                <a:t>Empowering  A Mobile Application With The MCNN Model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42" name="Group 42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2525F533-8CD6-D52D-1E2A-7C6BE0661F8F}"/>
              </a:ext>
            </a:extLst>
          </p:cNvPr>
          <p:cNvSpPr txBox="1"/>
          <p:nvPr/>
        </p:nvSpPr>
        <p:spPr>
          <a:xfrm>
            <a:off x="4872755" y="346774"/>
            <a:ext cx="8347108" cy="13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Key Prospects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5" y="7754895"/>
            <a:ext cx="1965876" cy="2532106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00779" b="-443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2073" y="2329577"/>
            <a:ext cx="8463855" cy="5627845"/>
            <a:chOff x="0" y="0"/>
            <a:chExt cx="11285139" cy="7503794"/>
          </a:xfrm>
        </p:grpSpPr>
        <p:grpSp>
          <p:nvGrpSpPr>
            <p:cNvPr id="4" name="Group 4"/>
            <p:cNvGrpSpPr/>
            <p:nvPr/>
          </p:nvGrpSpPr>
          <p:grpSpPr>
            <a:xfrm>
              <a:off x="2315925" y="423499"/>
              <a:ext cx="6653990" cy="6656795"/>
              <a:chOff x="0" y="0"/>
              <a:chExt cx="6832800" cy="68356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08"/>
                <a:ext cx="6832726" cy="6835140"/>
              </a:xfrm>
              <a:custGeom>
                <a:avLst/>
                <a:gdLst/>
                <a:ahLst/>
                <a:cxnLst/>
                <a:rect l="l" t="t" r="r" b="b"/>
                <a:pathLst>
                  <a:path w="6832726" h="6835140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939064" y="0"/>
              <a:ext cx="2346075" cy="2340466"/>
              <a:chOff x="0" y="0"/>
              <a:chExt cx="2409120" cy="24033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8240010" y="1864379"/>
              <a:ext cx="534984" cy="544099"/>
              <a:chOff x="0" y="0"/>
              <a:chExt cx="549360" cy="5587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39064" y="5163328"/>
              <a:ext cx="2346075" cy="2340466"/>
              <a:chOff x="0" y="0"/>
              <a:chExt cx="2409120" cy="24033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8240010" y="5095316"/>
              <a:ext cx="534984" cy="544099"/>
              <a:chOff x="0" y="0"/>
              <a:chExt cx="549360" cy="5587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8388655" y="5253076"/>
              <a:ext cx="231382" cy="228578"/>
              <a:chOff x="0" y="0"/>
              <a:chExt cx="237600" cy="23472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5163328"/>
              <a:ext cx="2346776" cy="2340466"/>
              <a:chOff x="0" y="0"/>
              <a:chExt cx="2409840" cy="24033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2510847" y="5095316"/>
              <a:ext cx="534984" cy="544099"/>
              <a:chOff x="0" y="0"/>
              <a:chExt cx="549360" cy="55872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665102" y="5253076"/>
              <a:ext cx="232083" cy="228578"/>
              <a:chOff x="0" y="0"/>
              <a:chExt cx="238320" cy="23472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346776" cy="2340466"/>
              <a:chOff x="0" y="0"/>
              <a:chExt cx="2409840" cy="24033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2510847" y="1864379"/>
              <a:ext cx="534984" cy="544099"/>
              <a:chOff x="0" y="0"/>
              <a:chExt cx="549360" cy="5587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8391811" y="2022140"/>
              <a:ext cx="231382" cy="228578"/>
              <a:chOff x="0" y="0"/>
              <a:chExt cx="237600" cy="23472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2665803" y="2022140"/>
              <a:ext cx="231382" cy="228578"/>
              <a:chOff x="0" y="0"/>
              <a:chExt cx="237600" cy="2347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262731" y="1371708"/>
              <a:ext cx="4760378" cy="476037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397D5A"/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519652" y="296429"/>
              <a:ext cx="1350026" cy="1747607"/>
            </a:xfrm>
            <a:custGeom>
              <a:avLst/>
              <a:gdLst/>
              <a:ahLst/>
              <a:cxnLst/>
              <a:rect l="l" t="t" r="r" b="b"/>
              <a:pathLst>
                <a:path w="1350026" h="1747607">
                  <a:moveTo>
                    <a:pt x="0" y="0"/>
                  </a:moveTo>
                  <a:lnTo>
                    <a:pt x="1350026" y="0"/>
                  </a:lnTo>
                  <a:lnTo>
                    <a:pt x="1350026" y="1747607"/>
                  </a:lnTo>
                  <a:lnTo>
                    <a:pt x="0" y="174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442516" y="5639415"/>
              <a:ext cx="1461744" cy="1461744"/>
            </a:xfrm>
            <a:custGeom>
              <a:avLst/>
              <a:gdLst/>
              <a:ahLst/>
              <a:cxnLst/>
              <a:rect l="l" t="t" r="r" b="b"/>
              <a:pathLst>
                <a:path w="1461744" h="1461744">
                  <a:moveTo>
                    <a:pt x="0" y="0"/>
                  </a:moveTo>
                  <a:lnTo>
                    <a:pt x="1461744" y="0"/>
                  </a:lnTo>
                  <a:lnTo>
                    <a:pt x="1461744" y="1461744"/>
                  </a:lnTo>
                  <a:lnTo>
                    <a:pt x="0" y="146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9296511" y="354642"/>
              <a:ext cx="1631181" cy="1631181"/>
            </a:xfrm>
            <a:custGeom>
              <a:avLst/>
              <a:gdLst/>
              <a:ahLst/>
              <a:cxnLst/>
              <a:rect l="l" t="t" r="r" b="b"/>
              <a:pathLst>
                <a:path w="1631181" h="1631181">
                  <a:moveTo>
                    <a:pt x="0" y="0"/>
                  </a:moveTo>
                  <a:lnTo>
                    <a:pt x="1631182" y="0"/>
                  </a:lnTo>
                  <a:lnTo>
                    <a:pt x="1631182" y="1631182"/>
                  </a:lnTo>
                  <a:lnTo>
                    <a:pt x="0" y="1631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9361830" y="5524467"/>
              <a:ext cx="1618188" cy="1618188"/>
            </a:xfrm>
            <a:custGeom>
              <a:avLst/>
              <a:gdLst/>
              <a:ahLst/>
              <a:cxnLst/>
              <a:rect l="l" t="t" r="r" b="b"/>
              <a:pathLst>
                <a:path w="1618188" h="1618188">
                  <a:moveTo>
                    <a:pt x="0" y="0"/>
                  </a:moveTo>
                  <a:lnTo>
                    <a:pt x="1618188" y="0"/>
                  </a:lnTo>
                  <a:lnTo>
                    <a:pt x="1618188" y="1618188"/>
                  </a:lnTo>
                  <a:lnTo>
                    <a:pt x="0" y="1618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6230102" y="411121"/>
            <a:ext cx="5150121" cy="96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Objectives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D999D8-FE2F-4925-613B-3B39D5890728}"/>
              </a:ext>
            </a:extLst>
          </p:cNvPr>
          <p:cNvSpPr txBox="1"/>
          <p:nvPr/>
        </p:nvSpPr>
        <p:spPr>
          <a:xfrm>
            <a:off x="1143000" y="2551899"/>
            <a:ext cx="352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Detect Rose Leaf Diseases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08F184-1848-1BDB-41D7-DB3DBE106DB5}"/>
              </a:ext>
            </a:extLst>
          </p:cNvPr>
          <p:cNvSpPr txBox="1"/>
          <p:nvPr/>
        </p:nvSpPr>
        <p:spPr>
          <a:xfrm>
            <a:off x="1295400" y="6769650"/>
            <a:ext cx="352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Reduce Cultivation Loss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2B2914-B42C-FCCA-8C03-F678D815DE37}"/>
              </a:ext>
            </a:extLst>
          </p:cNvPr>
          <p:cNvSpPr txBox="1"/>
          <p:nvPr/>
        </p:nvSpPr>
        <p:spPr>
          <a:xfrm>
            <a:off x="13644064" y="2346058"/>
            <a:ext cx="352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Improving Performance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061E2-9849-3256-403C-5C6061808BE0}"/>
              </a:ext>
            </a:extLst>
          </p:cNvPr>
          <p:cNvSpPr txBox="1"/>
          <p:nvPr/>
        </p:nvSpPr>
        <p:spPr>
          <a:xfrm>
            <a:off x="13667470" y="6437503"/>
            <a:ext cx="378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Develop Automation App</a:t>
            </a:r>
          </a:p>
        </p:txBody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2E5E47E9-F77C-B93C-D40E-001C16F5DA9D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1D449DF5-E8D0-5D87-0E29-AD86784CDB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78B54A9-D48C-7293-A655-2E305E2F397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B300342E-12C7-DB01-A158-B268F592A7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A3B717E3-4FF8-308C-B204-5F77F94156F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5" y="7754895"/>
            <a:ext cx="1965876" cy="2532106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00779" b="-4431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5023586" y="495300"/>
            <a:ext cx="9073414" cy="96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 dirty="0">
                <a:solidFill>
                  <a:srgbClr val="231F20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Materials &amp; Methods </a:t>
            </a:r>
          </a:p>
        </p:txBody>
      </p:sp>
      <p:grpSp>
        <p:nvGrpSpPr>
          <p:cNvPr id="50" name="Group 41">
            <a:extLst>
              <a:ext uri="{FF2B5EF4-FFF2-40B4-BE49-F238E27FC236}">
                <a16:creationId xmlns:a16="http://schemas.microsoft.com/office/drawing/2014/main" id="{2E5E47E9-F77C-B93C-D40E-001C16F5DA9D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1D449DF5-E8D0-5D87-0E29-AD86784CDB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78B54A9-D48C-7293-A655-2E305E2F3973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B300342E-12C7-DB01-A158-B268F592A7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A3B717E3-4FF8-308C-B204-5F77F94156F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540BBC0-5B6F-1CCE-F622-42007C648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98" y="1485900"/>
            <a:ext cx="8264273" cy="826978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21205D8-7BB5-1990-737E-909314299C2C}"/>
              </a:ext>
            </a:extLst>
          </p:cNvPr>
          <p:cNvSpPr txBox="1"/>
          <p:nvPr/>
        </p:nvSpPr>
        <p:spPr>
          <a:xfrm>
            <a:off x="6952298" y="9486900"/>
            <a:ext cx="533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entire procedure of this study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81915E09-8C58-A0F4-4757-45B3D34159AF}"/>
              </a:ext>
            </a:extLst>
          </p:cNvPr>
          <p:cNvGrpSpPr/>
          <p:nvPr/>
        </p:nvGrpSpPr>
        <p:grpSpPr>
          <a:xfrm>
            <a:off x="-19564" y="0"/>
            <a:ext cx="1562613" cy="10287000"/>
            <a:chOff x="0" y="0"/>
            <a:chExt cx="812800" cy="2976105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B0E5E728-1B51-3843-1B70-E4573914344F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6F36BD5B-75A5-9CEA-290A-5003A25ECE7D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470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2094</Words>
  <Application>Microsoft Office PowerPoint</Application>
  <PresentationFormat>Custom</PresentationFormat>
  <Paragraphs>301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Codec Pro ExtraBold</vt:lpstr>
      <vt:lpstr>Times New Roman</vt:lpstr>
      <vt:lpstr>Open Sauce</vt:lpstr>
      <vt:lpstr>Open Sauce Bold</vt:lpstr>
      <vt:lpstr>Calibri</vt:lpstr>
      <vt:lpstr>Wingdings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saidul nayan</cp:lastModifiedBy>
  <cp:revision>7</cp:revision>
  <dcterms:created xsi:type="dcterms:W3CDTF">2006-08-16T00:00:00Z</dcterms:created>
  <dcterms:modified xsi:type="dcterms:W3CDTF">2023-12-14T08:24:45Z</dcterms:modified>
  <dc:identifier>DAF2pBDvySE</dc:identifier>
</cp:coreProperties>
</file>